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81" r:id="rId9"/>
    <p:sldId id="282" r:id="rId10"/>
    <p:sldId id="283" r:id="rId11"/>
    <p:sldId id="284" r:id="rId12"/>
    <p:sldId id="285" r:id="rId13"/>
    <p:sldId id="286" r:id="rId14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8"/>
  </p:normalViewPr>
  <p:slideViewPr>
    <p:cSldViewPr>
      <p:cViewPr varScale="1">
        <p:scale>
          <a:sx n="76" d="100"/>
          <a:sy n="76" d="100"/>
        </p:scale>
        <p:origin x="568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3004800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98500" y="723901"/>
            <a:ext cx="4063998" cy="55752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978400" y="723901"/>
            <a:ext cx="7289798" cy="55752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745672" y="7369232"/>
            <a:ext cx="9592886" cy="10557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882043" y="8267007"/>
            <a:ext cx="5245331" cy="9227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73475" y="7186782"/>
            <a:ext cx="9457848" cy="189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73475" y="7186782"/>
            <a:ext cx="9457848" cy="1896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3004800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700" y="647701"/>
            <a:ext cx="11747497" cy="8470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3004800" cy="97535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6611" y="525779"/>
            <a:ext cx="6271577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7570" y="2771140"/>
            <a:ext cx="11249659" cy="5603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2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37.png"/><Relationship Id="rId16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2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4100" y="2730501"/>
            <a:ext cx="4648198" cy="626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45672" y="565265"/>
            <a:ext cx="9592886" cy="105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79984" y="525779"/>
            <a:ext cx="945134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MACRO</a:t>
            </a:r>
            <a:r>
              <a:rPr spc="-60" dirty="0"/>
              <a:t> </a:t>
            </a:r>
            <a:r>
              <a:rPr spc="-5" dirty="0"/>
              <a:t>PHOTOGRAPHY</a:t>
            </a:r>
          </a:p>
        </p:txBody>
      </p:sp>
      <p:sp>
        <p:nvSpPr>
          <p:cNvPr id="5" name="object 5"/>
          <p:cNvSpPr/>
          <p:nvPr/>
        </p:nvSpPr>
        <p:spPr>
          <a:xfrm>
            <a:off x="777239" y="2726574"/>
            <a:ext cx="5224548" cy="70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84563" y="3312621"/>
            <a:ext cx="3940232" cy="702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39" y="3898668"/>
            <a:ext cx="4626032" cy="1155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6334" y="4771504"/>
            <a:ext cx="157941" cy="162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39" y="3898668"/>
            <a:ext cx="4626032" cy="1155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7239" y="4937760"/>
            <a:ext cx="4883726" cy="1159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6334" y="5814752"/>
            <a:ext cx="157941" cy="162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39" y="4937760"/>
            <a:ext cx="4883726" cy="1159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563" y="5981006"/>
            <a:ext cx="5070763" cy="6982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84563" y="6562897"/>
            <a:ext cx="4792286" cy="702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4563" y="7148945"/>
            <a:ext cx="4754880" cy="7024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84563" y="7730835"/>
            <a:ext cx="2809702" cy="70242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9149" y="3161453"/>
            <a:ext cx="94826" cy="948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9149" y="4787053"/>
            <a:ext cx="94826" cy="948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149" y="5828453"/>
            <a:ext cx="94826" cy="9482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1016001"/>
            <a:ext cx="5803898" cy="788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4998" y="977901"/>
            <a:ext cx="5054598" cy="388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4998" y="5041900"/>
            <a:ext cx="5054598" cy="388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1016001"/>
            <a:ext cx="5803898" cy="788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4998" y="977901"/>
            <a:ext cx="5054598" cy="388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72298" y="4972050"/>
            <a:ext cx="5079998" cy="3809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1016001"/>
            <a:ext cx="5803898" cy="788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3412" y="977901"/>
            <a:ext cx="5054598" cy="388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3412" y="5041900"/>
            <a:ext cx="5054598" cy="388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1016001"/>
            <a:ext cx="5803898" cy="788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3412" y="977901"/>
            <a:ext cx="5054598" cy="388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4998" y="5041900"/>
            <a:ext cx="5054598" cy="388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1237" y="476251"/>
            <a:ext cx="4732336" cy="6373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20934" y="565265"/>
            <a:ext cx="6392486" cy="105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2800" y="525779"/>
            <a:ext cx="630618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MACRO</a:t>
            </a:r>
            <a:r>
              <a:rPr spc="-65" dirty="0"/>
              <a:t> </a:t>
            </a:r>
            <a:r>
              <a:rPr spc="-5" dirty="0"/>
              <a:t>LENSES</a:t>
            </a:r>
          </a:p>
        </p:txBody>
      </p:sp>
      <p:sp>
        <p:nvSpPr>
          <p:cNvPr id="5" name="object 5"/>
          <p:cNvSpPr/>
          <p:nvPr/>
        </p:nvSpPr>
        <p:spPr>
          <a:xfrm>
            <a:off x="785552" y="2726574"/>
            <a:ext cx="5349240" cy="70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552" y="3312621"/>
            <a:ext cx="5261955" cy="11596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10490" y="4189614"/>
            <a:ext cx="162098" cy="1579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552" y="3312621"/>
            <a:ext cx="5261955" cy="11596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2876" y="4355868"/>
            <a:ext cx="1629294" cy="69826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552" y="4937760"/>
            <a:ext cx="3823854" cy="1159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490" y="5814752"/>
            <a:ext cx="162098" cy="162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552" y="4937760"/>
            <a:ext cx="3823854" cy="1159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92876" y="5981006"/>
            <a:ext cx="3582785" cy="6982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5499" y="3161453"/>
            <a:ext cx="94826" cy="948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5499" y="4202853"/>
            <a:ext cx="94826" cy="948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5499" y="5828453"/>
            <a:ext cx="94826" cy="948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68490" y="6874625"/>
            <a:ext cx="4135582" cy="6192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19199" y="2837179"/>
            <a:ext cx="10536555" cy="465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noFill/>
                <a:latin typeface="Georgia"/>
                <a:cs typeface="Georgia"/>
              </a:rPr>
              <a:t>designed </a:t>
            </a:r>
            <a:r>
              <a:rPr sz="3200" dirty="0">
                <a:noFill/>
                <a:latin typeface="Georgia"/>
                <a:cs typeface="Georgia"/>
              </a:rPr>
              <a:t>for </a:t>
            </a:r>
            <a:r>
              <a:rPr sz="3200" spc="-5" dirty="0">
                <a:noFill/>
                <a:latin typeface="Georgia"/>
                <a:cs typeface="Georgia"/>
              </a:rPr>
              <a:t>close-up </a:t>
            </a:r>
            <a:r>
              <a:rPr sz="3200" dirty="0">
                <a:noFill/>
                <a:latin typeface="Georgia"/>
                <a:cs typeface="Georgia"/>
              </a:rPr>
              <a:t>work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noFill/>
              <a:latin typeface="Times New Roman"/>
              <a:cs typeface="Times New Roman"/>
            </a:endParaRPr>
          </a:p>
          <a:p>
            <a:pPr marL="12700" marR="5755005">
              <a:lnSpc>
                <a:spcPct val="119800"/>
              </a:lnSpc>
            </a:pPr>
            <a:r>
              <a:rPr sz="3200" dirty="0">
                <a:noFill/>
                <a:latin typeface="Georgia"/>
                <a:cs typeface="Georgia"/>
              </a:rPr>
              <a:t>with a </a:t>
            </a:r>
            <a:r>
              <a:rPr sz="3200" spc="-5" dirty="0">
                <a:noFill/>
                <a:latin typeface="Georgia"/>
                <a:cs typeface="Georgia"/>
              </a:rPr>
              <a:t>long </a:t>
            </a:r>
            <a:r>
              <a:rPr sz="3200" dirty="0">
                <a:noFill/>
                <a:latin typeface="Georgia"/>
                <a:cs typeface="Georgia"/>
              </a:rPr>
              <a:t>barrel for</a:t>
            </a:r>
            <a:r>
              <a:rPr sz="3200" spc="-80" dirty="0">
                <a:noFill/>
                <a:latin typeface="Georgia"/>
                <a:cs typeface="Georgia"/>
              </a:rPr>
              <a:t> </a:t>
            </a:r>
            <a:r>
              <a:rPr sz="3200" spc="-5" dirty="0">
                <a:noFill/>
                <a:latin typeface="Georgia"/>
                <a:cs typeface="Georgia"/>
              </a:rPr>
              <a:t>close  focusing</a:t>
            </a:r>
            <a:endParaRPr sz="3200" dirty="0">
              <a:noFill/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noFill/>
              <a:latin typeface="Times New Roman"/>
              <a:cs typeface="Times New Roman"/>
            </a:endParaRPr>
          </a:p>
          <a:p>
            <a:pPr marL="12700" marR="7041515">
              <a:lnSpc>
                <a:spcPct val="119800"/>
              </a:lnSpc>
            </a:pPr>
            <a:r>
              <a:rPr sz="3200" spc="-5" dirty="0">
                <a:noFill/>
                <a:latin typeface="Georgia"/>
                <a:cs typeface="Georgia"/>
              </a:rPr>
              <a:t>optimized </a:t>
            </a:r>
            <a:r>
              <a:rPr sz="3200" dirty="0">
                <a:noFill/>
                <a:latin typeface="Georgia"/>
                <a:cs typeface="Georgia"/>
              </a:rPr>
              <a:t>for </a:t>
            </a:r>
            <a:r>
              <a:rPr sz="3200" spc="-5" dirty="0">
                <a:noFill/>
                <a:latin typeface="Georgia"/>
                <a:cs typeface="Georgia"/>
              </a:rPr>
              <a:t>high  reproduction</a:t>
            </a:r>
            <a:r>
              <a:rPr sz="3200" spc="-50" dirty="0">
                <a:noFill/>
                <a:latin typeface="Georgia"/>
                <a:cs typeface="Georgia"/>
              </a:rPr>
              <a:t> </a:t>
            </a:r>
            <a:r>
              <a:rPr sz="3200" dirty="0">
                <a:noFill/>
                <a:latin typeface="Georgia"/>
                <a:cs typeface="Georgia"/>
              </a:rPr>
              <a:t>ratios</a:t>
            </a:r>
          </a:p>
          <a:p>
            <a:pPr marL="6496685">
              <a:lnSpc>
                <a:spcPct val="100000"/>
              </a:lnSpc>
              <a:spcBef>
                <a:spcPts val="3105"/>
              </a:spcBef>
            </a:pPr>
            <a:r>
              <a:rPr sz="2800" spc="-5" dirty="0">
                <a:solidFill>
                  <a:srgbClr val="4F5C3F"/>
                </a:solidFill>
                <a:latin typeface="Georgia"/>
                <a:cs typeface="Georgia"/>
              </a:rPr>
              <a:t>Canon Macro </a:t>
            </a:r>
            <a:r>
              <a:rPr sz="2800" dirty="0">
                <a:solidFill>
                  <a:srgbClr val="4F5C3F"/>
                </a:solidFill>
                <a:latin typeface="Georgia"/>
                <a:cs typeface="Georgia"/>
              </a:rPr>
              <a:t>100mm</a:t>
            </a:r>
            <a:r>
              <a:rPr sz="2800" spc="-80" dirty="0">
                <a:solidFill>
                  <a:srgbClr val="4F5C3F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4F5C3F"/>
                </a:solidFill>
                <a:latin typeface="Georgia"/>
                <a:cs typeface="Georgia"/>
              </a:rPr>
              <a:t>f28</a:t>
            </a:r>
            <a:endParaRPr sz="2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4100" y="787401"/>
            <a:ext cx="4648198" cy="626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3403" y="565265"/>
            <a:ext cx="6355079" cy="105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70262" y="525779"/>
            <a:ext cx="62687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FOCAL</a:t>
            </a:r>
            <a:r>
              <a:rPr spc="-100" dirty="0"/>
              <a:t> </a:t>
            </a:r>
            <a:r>
              <a:rPr spc="-5" dirty="0"/>
              <a:t>LENGTH</a:t>
            </a:r>
          </a:p>
        </p:txBody>
      </p:sp>
      <p:sp>
        <p:nvSpPr>
          <p:cNvPr id="5" name="object 5"/>
          <p:cNvSpPr/>
          <p:nvPr/>
        </p:nvSpPr>
        <p:spPr>
          <a:xfrm>
            <a:off x="785552" y="2726574"/>
            <a:ext cx="5058294" cy="7024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2876" y="3312621"/>
            <a:ext cx="1334192" cy="702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2876" y="3898668"/>
            <a:ext cx="4663440" cy="1155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7814" y="4771504"/>
            <a:ext cx="162098" cy="1620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92876" y="3898668"/>
            <a:ext cx="4663440" cy="1155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92876" y="4937760"/>
            <a:ext cx="4713316" cy="11596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17814" y="5814752"/>
            <a:ext cx="162098" cy="1620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92876" y="4937760"/>
            <a:ext cx="4713316" cy="11596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5499" y="3161453"/>
            <a:ext cx="94826" cy="948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899" y="4787053"/>
            <a:ext cx="94826" cy="948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31899" y="5828453"/>
            <a:ext cx="94826" cy="948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4100" y="2730501"/>
            <a:ext cx="4648198" cy="626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33403" y="565265"/>
            <a:ext cx="6355079" cy="105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FOCAL</a:t>
            </a:r>
            <a:r>
              <a:rPr spc="-100" dirty="0"/>
              <a:t> </a:t>
            </a:r>
            <a:r>
              <a:rPr spc="-5" dirty="0"/>
              <a:t>LENGTH</a:t>
            </a:r>
          </a:p>
        </p:txBody>
      </p:sp>
      <p:sp>
        <p:nvSpPr>
          <p:cNvPr id="5" name="object 5"/>
          <p:cNvSpPr/>
          <p:nvPr/>
        </p:nvSpPr>
        <p:spPr>
          <a:xfrm>
            <a:off x="785552" y="2730730"/>
            <a:ext cx="4883726" cy="4779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0654" y="3084021"/>
            <a:ext cx="5199611" cy="4904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654" y="3466407"/>
            <a:ext cx="1213658" cy="4904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552" y="3848792"/>
            <a:ext cx="5178828" cy="490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0654" y="4227021"/>
            <a:ext cx="2369126" cy="4904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552" y="4609407"/>
            <a:ext cx="5203766" cy="4904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80654" y="4991792"/>
            <a:ext cx="4754880" cy="4904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0654" y="5370021"/>
            <a:ext cx="4821382" cy="4904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0654" y="5752407"/>
            <a:ext cx="4630188" cy="4904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0654" y="6134792"/>
            <a:ext cx="3233651" cy="490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552" y="6513021"/>
            <a:ext cx="5099857" cy="49045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2799" y="2755900"/>
            <a:ext cx="5400040" cy="42030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04800" marR="5080" indent="-292100">
              <a:lnSpc>
                <a:spcPct val="98700"/>
              </a:lnSpc>
              <a:spcBef>
                <a:spcPts val="135"/>
              </a:spcBef>
              <a:buSzPct val="118750"/>
              <a:buFont typeface="Georgia"/>
              <a:buChar char="•"/>
              <a:tabLst>
                <a:tab pos="381000" algn="l"/>
                <a:tab pos="381635" algn="l"/>
              </a:tabLst>
            </a:pPr>
            <a:r>
              <a:rPr dirty="0"/>
              <a:t>	</a:t>
            </a:r>
            <a:r>
              <a:rPr sz="2400" spc="-5" dirty="0">
                <a:latin typeface="Georgia"/>
                <a:cs typeface="Georgia"/>
              </a:rPr>
              <a:t>The </a:t>
            </a:r>
            <a:r>
              <a:rPr sz="2400" dirty="0">
                <a:latin typeface="Georgia"/>
                <a:cs typeface="Georgia"/>
              </a:rPr>
              <a:t>distance from </a:t>
            </a:r>
            <a:r>
              <a:rPr sz="2400" spc="-5" dirty="0">
                <a:latin typeface="Georgia"/>
                <a:cs typeface="Georgia"/>
              </a:rPr>
              <a:t>the lens </a:t>
            </a:r>
            <a:r>
              <a:rPr sz="2400" dirty="0">
                <a:latin typeface="Georgia"/>
                <a:cs typeface="Georgia"/>
              </a:rPr>
              <a:t>to </a:t>
            </a:r>
            <a:r>
              <a:rPr sz="2400" spc="-5" dirty="0">
                <a:latin typeface="Georgia"/>
                <a:cs typeface="Georgia"/>
              </a:rPr>
              <a:t>the  </a:t>
            </a:r>
            <a:r>
              <a:rPr sz="2500" spc="-5" dirty="0">
                <a:latin typeface="Georgia"/>
                <a:cs typeface="Georgia"/>
              </a:rPr>
              <a:t>sensor, when focused </a:t>
            </a:r>
            <a:r>
              <a:rPr sz="2500" dirty="0">
                <a:latin typeface="Georgia"/>
                <a:cs typeface="Georgia"/>
              </a:rPr>
              <a:t>on a </a:t>
            </a:r>
            <a:r>
              <a:rPr sz="2500" spc="-5" dirty="0">
                <a:latin typeface="Georgia"/>
                <a:cs typeface="Georgia"/>
              </a:rPr>
              <a:t>subject </a:t>
            </a:r>
            <a:r>
              <a:rPr sz="2500" dirty="0">
                <a:latin typeface="Georgia"/>
                <a:cs typeface="Georgia"/>
              </a:rPr>
              <a:t>at  </a:t>
            </a:r>
            <a:r>
              <a:rPr sz="2500" spc="-5" dirty="0">
                <a:latin typeface="Georgia"/>
                <a:cs typeface="Georgia"/>
              </a:rPr>
              <a:t>infinity.</a:t>
            </a:r>
            <a:endParaRPr sz="2500">
              <a:latin typeface="Georgia"/>
              <a:cs typeface="Georgia"/>
            </a:endParaRPr>
          </a:p>
          <a:p>
            <a:pPr marL="304800" marR="302895" indent="-292100">
              <a:lnSpc>
                <a:spcPct val="100000"/>
              </a:lnSpc>
              <a:buSzPct val="118000"/>
              <a:buChar char="•"/>
              <a:tabLst>
                <a:tab pos="307340" algn="l"/>
                <a:tab pos="307975" algn="l"/>
              </a:tabLst>
            </a:pPr>
            <a:r>
              <a:rPr sz="2500" dirty="0">
                <a:latin typeface="Georgia"/>
                <a:cs typeface="Georgia"/>
              </a:rPr>
              <a:t>focal </a:t>
            </a:r>
            <a:r>
              <a:rPr sz="2500" spc="-5" dirty="0">
                <a:latin typeface="Georgia"/>
                <a:cs typeface="Georgia"/>
              </a:rPr>
              <a:t>length equals image distance  </a:t>
            </a:r>
            <a:r>
              <a:rPr sz="2500" dirty="0">
                <a:latin typeface="Georgia"/>
                <a:cs typeface="Georgia"/>
              </a:rPr>
              <a:t>for a far</a:t>
            </a:r>
            <a:r>
              <a:rPr sz="2500" spc="-1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subject.</a:t>
            </a:r>
            <a:endParaRPr sz="2500">
              <a:latin typeface="Georgia"/>
              <a:cs typeface="Georgia"/>
            </a:endParaRPr>
          </a:p>
          <a:p>
            <a:pPr marL="304800" marR="288925" indent="-292100">
              <a:lnSpc>
                <a:spcPct val="100000"/>
              </a:lnSpc>
              <a:buSzPct val="118000"/>
              <a:buChar char="•"/>
              <a:tabLst>
                <a:tab pos="307340" algn="l"/>
                <a:tab pos="307975" algn="l"/>
              </a:tabLst>
            </a:pPr>
            <a:r>
              <a:rPr sz="2500" dirty="0">
                <a:latin typeface="Georgia"/>
                <a:cs typeface="Georgia"/>
              </a:rPr>
              <a:t>To focus on </a:t>
            </a:r>
            <a:r>
              <a:rPr sz="2500" spc="-5" dirty="0">
                <a:latin typeface="Georgia"/>
                <a:cs typeface="Georgia"/>
              </a:rPr>
              <a:t>something closer than  infinity, the lens </a:t>
            </a:r>
            <a:r>
              <a:rPr sz="2500" dirty="0">
                <a:latin typeface="Georgia"/>
                <a:cs typeface="Georgia"/>
              </a:rPr>
              <a:t>is moved </a:t>
            </a:r>
            <a:r>
              <a:rPr sz="2500" spc="-5" dirty="0">
                <a:latin typeface="Georgia"/>
                <a:cs typeface="Georgia"/>
              </a:rPr>
              <a:t>farther  </a:t>
            </a:r>
            <a:r>
              <a:rPr sz="2500" dirty="0">
                <a:latin typeface="Georgia"/>
                <a:cs typeface="Georgia"/>
              </a:rPr>
              <a:t>away from </a:t>
            </a:r>
            <a:r>
              <a:rPr sz="2500" spc="-5" dirty="0">
                <a:latin typeface="Georgia"/>
                <a:cs typeface="Georgia"/>
              </a:rPr>
              <a:t>the sensor. This </a:t>
            </a:r>
            <a:r>
              <a:rPr sz="2500" dirty="0">
                <a:latin typeface="Georgia"/>
                <a:cs typeface="Georgia"/>
              </a:rPr>
              <a:t>is </a:t>
            </a:r>
            <a:r>
              <a:rPr sz="2500" spc="-5" dirty="0">
                <a:latin typeface="Georgia"/>
                <a:cs typeface="Georgia"/>
              </a:rPr>
              <a:t>why  most lenses </a:t>
            </a:r>
            <a:r>
              <a:rPr sz="2500" dirty="0">
                <a:latin typeface="Georgia"/>
                <a:cs typeface="Georgia"/>
              </a:rPr>
              <a:t>get </a:t>
            </a:r>
            <a:r>
              <a:rPr sz="2500" spc="-5" dirty="0">
                <a:latin typeface="Georgia"/>
                <a:cs typeface="Georgia"/>
              </a:rPr>
              <a:t>longer when </a:t>
            </a:r>
            <a:r>
              <a:rPr sz="2500" dirty="0">
                <a:latin typeface="Georgia"/>
                <a:cs typeface="Georgia"/>
              </a:rPr>
              <a:t>you  turn </a:t>
            </a:r>
            <a:r>
              <a:rPr sz="2500" spc="-5" dirty="0">
                <a:latin typeface="Georgia"/>
                <a:cs typeface="Georgia"/>
              </a:rPr>
              <a:t>the focusing ring.</a:t>
            </a:r>
            <a:endParaRPr sz="2500">
              <a:latin typeface="Georgia"/>
              <a:cs typeface="Georgia"/>
            </a:endParaRPr>
          </a:p>
          <a:p>
            <a:pPr marL="307975" indent="-295275">
              <a:lnSpc>
                <a:spcPct val="100000"/>
              </a:lnSpc>
              <a:buSzPct val="118000"/>
              <a:buChar char="•"/>
              <a:tabLst>
                <a:tab pos="307340" algn="l"/>
                <a:tab pos="307975" algn="l"/>
              </a:tabLst>
            </a:pPr>
            <a:r>
              <a:rPr sz="2500" spc="-5" dirty="0">
                <a:latin typeface="Georgia"/>
                <a:cs typeface="Georgia"/>
              </a:rPr>
              <a:t>The distances follow this</a:t>
            </a:r>
            <a:r>
              <a:rPr sz="2500" spc="1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formula: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822450" y="7416800"/>
            <a:ext cx="3187698" cy="533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04100" y="2736851"/>
            <a:ext cx="4648198" cy="6261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4265" y="565265"/>
            <a:ext cx="5033356" cy="1055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9075" y="525779"/>
            <a:ext cx="495300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TELEPHOTO</a:t>
            </a:r>
          </a:p>
        </p:txBody>
      </p:sp>
      <p:sp>
        <p:nvSpPr>
          <p:cNvPr id="5" name="object 5"/>
          <p:cNvSpPr/>
          <p:nvPr/>
        </p:nvSpPr>
        <p:spPr>
          <a:xfrm>
            <a:off x="785552" y="2726574"/>
            <a:ext cx="5020886" cy="6151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6745" y="3212869"/>
            <a:ext cx="4384963" cy="610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552" y="3695006"/>
            <a:ext cx="5349240" cy="6109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6745" y="4189614"/>
            <a:ext cx="5182985" cy="6109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6745" y="4671752"/>
            <a:ext cx="3341716" cy="6109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552" y="5166359"/>
            <a:ext cx="4750723" cy="61514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6745" y="5648498"/>
            <a:ext cx="3761508" cy="6151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6745" y="6130635"/>
            <a:ext cx="4102331" cy="6151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6745" y="6629400"/>
            <a:ext cx="4459777" cy="6109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76745" y="7111538"/>
            <a:ext cx="5120640" cy="6109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76745" y="7593675"/>
            <a:ext cx="1970116" cy="6109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5552" y="8088283"/>
            <a:ext cx="4854632" cy="61098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12799" y="2755900"/>
            <a:ext cx="5287645" cy="58883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3200" marR="349250" indent="-190500">
              <a:lnSpc>
                <a:spcPts val="3800"/>
              </a:lnSpc>
              <a:spcBef>
                <a:spcPts val="260"/>
              </a:spcBef>
              <a:buSzPct val="115625"/>
              <a:buChar char="•"/>
              <a:tabLst>
                <a:tab pos="203200" algn="l"/>
              </a:tabLst>
            </a:pPr>
            <a:r>
              <a:rPr sz="3200" spc="-5" dirty="0">
                <a:latin typeface="Georgia"/>
                <a:cs typeface="Georgia"/>
              </a:rPr>
              <a:t>This means </a:t>
            </a:r>
            <a:r>
              <a:rPr sz="3200" dirty="0">
                <a:latin typeface="Georgia"/>
                <a:cs typeface="Georgia"/>
              </a:rPr>
              <a:t>a </a:t>
            </a:r>
            <a:r>
              <a:rPr sz="3200" spc="-5" dirty="0">
                <a:latin typeface="Georgia"/>
                <a:cs typeface="Georgia"/>
              </a:rPr>
              <a:t>400mm lens  should </a:t>
            </a:r>
            <a:r>
              <a:rPr sz="3200" dirty="0">
                <a:latin typeface="Georgia"/>
                <a:cs typeface="Georgia"/>
              </a:rPr>
              <a:t>be </a:t>
            </a:r>
            <a:r>
              <a:rPr sz="3200" spc="-5" dirty="0">
                <a:latin typeface="Georgia"/>
                <a:cs typeface="Georgia"/>
              </a:rPr>
              <a:t>400mm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long.</a:t>
            </a:r>
            <a:endParaRPr sz="3200">
              <a:latin typeface="Georgia"/>
              <a:cs typeface="Georgia"/>
            </a:endParaRPr>
          </a:p>
          <a:p>
            <a:pPr marL="203200" indent="-190500">
              <a:lnSpc>
                <a:spcPts val="3770"/>
              </a:lnSpc>
              <a:buSzPct val="115625"/>
              <a:buChar char="•"/>
              <a:tabLst>
                <a:tab pos="203200" algn="l"/>
              </a:tabLst>
            </a:pPr>
            <a:r>
              <a:rPr sz="3200" spc="-5" dirty="0">
                <a:latin typeface="Georgia"/>
                <a:cs typeface="Georgia"/>
              </a:rPr>
              <a:t>If </a:t>
            </a:r>
            <a:r>
              <a:rPr sz="3200" dirty="0">
                <a:latin typeface="Georgia"/>
                <a:cs typeface="Georgia"/>
              </a:rPr>
              <a:t>you get out your </a:t>
            </a:r>
            <a:r>
              <a:rPr sz="3200" spc="-5" dirty="0">
                <a:latin typeface="Georgia"/>
                <a:cs typeface="Georgia"/>
              </a:rPr>
              <a:t>ruler</a:t>
            </a:r>
            <a:r>
              <a:rPr sz="3200" spc="-6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and</a:t>
            </a:r>
            <a:endParaRPr sz="3200">
              <a:latin typeface="Georgia"/>
              <a:cs typeface="Georgia"/>
            </a:endParaRPr>
          </a:p>
          <a:p>
            <a:pPr marL="203200" marR="5080">
              <a:lnSpc>
                <a:spcPts val="3800"/>
              </a:lnSpc>
              <a:spcBef>
                <a:spcPts val="130"/>
              </a:spcBef>
            </a:pPr>
            <a:r>
              <a:rPr sz="3200" spc="-5" dirty="0">
                <a:latin typeface="Georgia"/>
                <a:cs typeface="Georgia"/>
              </a:rPr>
              <a:t>measure </a:t>
            </a:r>
            <a:r>
              <a:rPr sz="3200" dirty="0">
                <a:latin typeface="Georgia"/>
                <a:cs typeface="Georgia"/>
              </a:rPr>
              <a:t>it, you will </a:t>
            </a:r>
            <a:r>
              <a:rPr sz="3200" spc="-5" dirty="0">
                <a:latin typeface="Georgia"/>
                <a:cs typeface="Georgia"/>
              </a:rPr>
              <a:t>find </a:t>
            </a:r>
            <a:r>
              <a:rPr sz="3200" dirty="0">
                <a:latin typeface="Georgia"/>
                <a:cs typeface="Georgia"/>
              </a:rPr>
              <a:t>it</a:t>
            </a:r>
            <a:r>
              <a:rPr sz="3200" spc="-60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is  </a:t>
            </a:r>
            <a:r>
              <a:rPr sz="3200" spc="-5" dirty="0">
                <a:latin typeface="Georgia"/>
                <a:cs typeface="Georgia"/>
              </a:rPr>
              <a:t>less than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400mm.</a:t>
            </a:r>
            <a:endParaRPr sz="3200">
              <a:latin typeface="Georgia"/>
              <a:cs typeface="Georgia"/>
            </a:endParaRPr>
          </a:p>
          <a:p>
            <a:pPr marL="203200" marR="617855" indent="-190500">
              <a:lnSpc>
                <a:spcPts val="3800"/>
              </a:lnSpc>
              <a:spcBef>
                <a:spcPts val="100"/>
              </a:spcBef>
              <a:buSzPct val="115625"/>
              <a:buChar char="•"/>
              <a:tabLst>
                <a:tab pos="203200" algn="l"/>
              </a:tabLst>
            </a:pPr>
            <a:r>
              <a:rPr sz="3200" spc="-5" dirty="0">
                <a:latin typeface="Georgia"/>
                <a:cs typeface="Georgia"/>
              </a:rPr>
              <a:t>That </a:t>
            </a:r>
            <a:r>
              <a:rPr sz="3200" dirty="0">
                <a:latin typeface="Georgia"/>
                <a:cs typeface="Georgia"/>
              </a:rPr>
              <a:t>is </a:t>
            </a:r>
            <a:r>
              <a:rPr sz="3200" spc="-5" dirty="0">
                <a:latin typeface="Georgia"/>
                <a:cs typeface="Georgia"/>
              </a:rPr>
              <a:t>because </a:t>
            </a:r>
            <a:r>
              <a:rPr sz="3200" dirty="0">
                <a:latin typeface="Georgia"/>
                <a:cs typeface="Georgia"/>
              </a:rPr>
              <a:t>a</a:t>
            </a:r>
            <a:r>
              <a:rPr sz="3200" spc="-5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camera  </a:t>
            </a:r>
            <a:r>
              <a:rPr sz="3200" spc="-5" dirty="0">
                <a:latin typeface="Georgia"/>
                <a:cs typeface="Georgia"/>
              </a:rPr>
              <a:t>lens really has many  individual glass</a:t>
            </a:r>
            <a:r>
              <a:rPr sz="3200" spc="-2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lenses</a:t>
            </a:r>
            <a:endParaRPr sz="3200">
              <a:latin typeface="Georgia"/>
              <a:cs typeface="Georgia"/>
            </a:endParaRPr>
          </a:p>
          <a:p>
            <a:pPr marL="203200" marR="71755">
              <a:lnSpc>
                <a:spcPts val="3800"/>
              </a:lnSpc>
              <a:spcBef>
                <a:spcPts val="100"/>
              </a:spcBef>
            </a:pPr>
            <a:r>
              <a:rPr sz="3200" spc="-5" dirty="0">
                <a:latin typeface="Georgia"/>
                <a:cs typeface="Georgia"/>
              </a:rPr>
              <a:t>inside, and this makes </a:t>
            </a:r>
            <a:r>
              <a:rPr sz="3200" dirty="0">
                <a:latin typeface="Georgia"/>
                <a:cs typeface="Georgia"/>
              </a:rPr>
              <a:t>it  </a:t>
            </a:r>
            <a:r>
              <a:rPr sz="3200" spc="-5" dirty="0">
                <a:latin typeface="Georgia"/>
                <a:cs typeface="Georgia"/>
              </a:rPr>
              <a:t>behave </a:t>
            </a:r>
            <a:r>
              <a:rPr sz="3200" dirty="0">
                <a:latin typeface="Georgia"/>
                <a:cs typeface="Georgia"/>
              </a:rPr>
              <a:t>as if it is </a:t>
            </a:r>
            <a:r>
              <a:rPr sz="3200" spc="-5" dirty="0">
                <a:latin typeface="Georgia"/>
                <a:cs typeface="Georgia"/>
              </a:rPr>
              <a:t>longer</a:t>
            </a:r>
            <a:r>
              <a:rPr sz="3200" spc="-50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than  </a:t>
            </a:r>
            <a:r>
              <a:rPr sz="3200" dirty="0">
                <a:latin typeface="Georgia"/>
                <a:cs typeface="Georgia"/>
              </a:rPr>
              <a:t>it </a:t>
            </a:r>
            <a:r>
              <a:rPr sz="3200" spc="-5" dirty="0">
                <a:latin typeface="Georgia"/>
                <a:cs typeface="Georgia"/>
              </a:rPr>
              <a:t>really </a:t>
            </a:r>
            <a:r>
              <a:rPr sz="3200" dirty="0">
                <a:latin typeface="Georgia"/>
                <a:cs typeface="Georgia"/>
              </a:rPr>
              <a:t>is.</a:t>
            </a:r>
            <a:endParaRPr sz="3200">
              <a:latin typeface="Georgia"/>
              <a:cs typeface="Georgia"/>
            </a:endParaRPr>
          </a:p>
          <a:p>
            <a:pPr marL="203200" indent="-190500">
              <a:lnSpc>
                <a:spcPts val="3900"/>
              </a:lnSpc>
              <a:buSzPct val="115625"/>
              <a:buChar char="•"/>
              <a:tabLst>
                <a:tab pos="203200" algn="l"/>
              </a:tabLst>
            </a:pPr>
            <a:r>
              <a:rPr sz="3200" spc="-5" dirty="0">
                <a:latin typeface="Georgia"/>
                <a:cs typeface="Georgia"/>
              </a:rPr>
              <a:t>This </a:t>
            </a:r>
            <a:r>
              <a:rPr sz="3200" dirty="0">
                <a:latin typeface="Georgia"/>
                <a:cs typeface="Georgia"/>
              </a:rPr>
              <a:t>is </a:t>
            </a:r>
            <a:r>
              <a:rPr sz="3200" spc="-5" dirty="0">
                <a:latin typeface="Georgia"/>
                <a:cs typeface="Georgia"/>
              </a:rPr>
              <a:t>called</a:t>
            </a:r>
            <a:r>
              <a:rPr sz="3200" spc="-1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"telephoto."</a:t>
            </a:r>
            <a:endParaRPr sz="3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1505" y="565265"/>
            <a:ext cx="3495502" cy="105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01195" y="525779"/>
            <a:ext cx="3408679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F/STO</a:t>
            </a:r>
            <a:r>
              <a:rPr dirty="0"/>
              <a:t>PS</a:t>
            </a:r>
          </a:p>
        </p:txBody>
      </p:sp>
      <p:sp>
        <p:nvSpPr>
          <p:cNvPr id="4" name="object 4"/>
          <p:cNvSpPr/>
          <p:nvPr/>
        </p:nvSpPr>
        <p:spPr>
          <a:xfrm>
            <a:off x="785552" y="2668385"/>
            <a:ext cx="8898774" cy="5153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552" y="3059082"/>
            <a:ext cx="8009312" cy="68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552" y="3620192"/>
            <a:ext cx="5049982" cy="6816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46662" y="4177145"/>
            <a:ext cx="3690851" cy="6816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552" y="4738253"/>
            <a:ext cx="11463251" cy="6774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552" y="5295207"/>
            <a:ext cx="4517967" cy="5153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5552" y="5702530"/>
            <a:ext cx="11259588" cy="6816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5552" y="6259483"/>
            <a:ext cx="2992582" cy="51538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5552" y="6654337"/>
            <a:ext cx="11197243" cy="68164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552" y="7215446"/>
            <a:ext cx="11413374" cy="51538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5552" y="7618614"/>
            <a:ext cx="10523912" cy="515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552" y="8013469"/>
            <a:ext cx="2485505" cy="5153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2799" y="2529839"/>
            <a:ext cx="11370945" cy="593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560320">
              <a:lnSpc>
                <a:spcPct val="141000"/>
              </a:lnSpc>
              <a:spcBef>
                <a:spcPts val="100"/>
              </a:spcBef>
            </a:pPr>
            <a:r>
              <a:rPr sz="2600" spc="-5" dirty="0">
                <a:latin typeface="Georgia"/>
                <a:cs typeface="Georgia"/>
              </a:rPr>
              <a:t>F-stop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dirty="0">
                <a:latin typeface="Georgia"/>
                <a:cs typeface="Georgia"/>
              </a:rPr>
              <a:t>focal </a:t>
            </a:r>
            <a:r>
              <a:rPr sz="2600" spc="-5" dirty="0">
                <a:latin typeface="Georgia"/>
                <a:cs typeface="Georgia"/>
              </a:rPr>
              <a:t>length divided </a:t>
            </a:r>
            <a:r>
              <a:rPr sz="2600" dirty="0">
                <a:latin typeface="Georgia"/>
                <a:cs typeface="Georgia"/>
              </a:rPr>
              <a:t>by </a:t>
            </a:r>
            <a:r>
              <a:rPr sz="2600" spc="-5" dirty="0">
                <a:latin typeface="Georgia"/>
                <a:cs typeface="Georgia"/>
              </a:rPr>
              <a:t>the diameter </a:t>
            </a:r>
            <a:r>
              <a:rPr sz="260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the lens.  For example, </a:t>
            </a:r>
            <a:r>
              <a:rPr sz="2600" b="1" dirty="0">
                <a:latin typeface="Georgia"/>
                <a:cs typeface="Georgia"/>
              </a:rPr>
              <a:t>a 200mm </a:t>
            </a:r>
            <a:r>
              <a:rPr sz="2600" b="1" spc="-5" dirty="0">
                <a:latin typeface="Georgia"/>
                <a:cs typeface="Georgia"/>
              </a:rPr>
              <a:t>f/4 lens </a:t>
            </a:r>
            <a:r>
              <a:rPr sz="2600" dirty="0">
                <a:latin typeface="Georgia"/>
                <a:cs typeface="Georgia"/>
              </a:rPr>
              <a:t>will be </a:t>
            </a:r>
            <a:r>
              <a:rPr sz="2600" spc="-5" dirty="0">
                <a:latin typeface="Georgia"/>
                <a:cs typeface="Georgia"/>
              </a:rPr>
              <a:t>50mm</a:t>
            </a:r>
            <a:r>
              <a:rPr sz="2600" spc="-55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wide.</a:t>
            </a:r>
            <a:endParaRPr sz="2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80"/>
              </a:spcBef>
            </a:pPr>
            <a:r>
              <a:rPr sz="2600" dirty="0">
                <a:latin typeface="Georgia"/>
                <a:cs typeface="Georgia"/>
              </a:rPr>
              <a:t>Get out your </a:t>
            </a:r>
            <a:r>
              <a:rPr sz="2600" spc="-5" dirty="0">
                <a:latin typeface="Georgia"/>
                <a:cs typeface="Georgia"/>
              </a:rPr>
              <a:t>ruler and measure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dirty="0">
                <a:latin typeface="Georgia"/>
                <a:cs typeface="Georgia"/>
              </a:rPr>
              <a:t>it.</a:t>
            </a:r>
            <a:endParaRPr sz="2600">
              <a:latin typeface="Georgia"/>
              <a:cs typeface="Georgia"/>
            </a:endParaRPr>
          </a:p>
          <a:p>
            <a:pPr marL="571500">
              <a:lnSpc>
                <a:spcPct val="100000"/>
              </a:lnSpc>
              <a:spcBef>
                <a:spcPts val="1280"/>
              </a:spcBef>
            </a:pPr>
            <a:r>
              <a:rPr sz="2600" b="1" spc="-5" dirty="0">
                <a:latin typeface="Georgia"/>
                <a:cs typeface="Georgia"/>
              </a:rPr>
              <a:t>200mm/50mm </a:t>
            </a:r>
            <a:r>
              <a:rPr sz="2600" b="1" dirty="0">
                <a:latin typeface="Georgia"/>
                <a:cs typeface="Georgia"/>
              </a:rPr>
              <a:t>=</a:t>
            </a:r>
            <a:r>
              <a:rPr sz="2600" b="1" spc="-10" dirty="0">
                <a:latin typeface="Georgia"/>
                <a:cs typeface="Georgia"/>
              </a:rPr>
              <a:t> </a:t>
            </a:r>
            <a:r>
              <a:rPr sz="2600" b="1" spc="-5" dirty="0">
                <a:latin typeface="Georgia"/>
                <a:cs typeface="Georgia"/>
              </a:rPr>
              <a:t>f/4</a:t>
            </a:r>
            <a:r>
              <a:rPr sz="2600" spc="-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12700" marR="5080">
              <a:lnSpc>
                <a:spcPts val="3100"/>
              </a:lnSpc>
              <a:spcBef>
                <a:spcPts val="1400"/>
              </a:spcBef>
            </a:pPr>
            <a:r>
              <a:rPr sz="2600" spc="-5" dirty="0">
                <a:latin typeface="Georgia"/>
                <a:cs typeface="Georgia"/>
              </a:rPr>
              <a:t>That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why f-stop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typically </a:t>
            </a:r>
            <a:r>
              <a:rPr sz="2600" dirty="0">
                <a:latin typeface="Georgia"/>
                <a:cs typeface="Georgia"/>
              </a:rPr>
              <a:t>written as </a:t>
            </a:r>
            <a:r>
              <a:rPr sz="2600" b="1" spc="-5" dirty="0">
                <a:latin typeface="Georgia"/>
                <a:cs typeface="Georgia"/>
              </a:rPr>
              <a:t>F/4</a:t>
            </a:r>
            <a:r>
              <a:rPr sz="2600" spc="-5" dirty="0">
                <a:latin typeface="Georgia"/>
                <a:cs typeface="Georgia"/>
              </a:rPr>
              <a:t>, meaning "focal-length </a:t>
            </a:r>
            <a:r>
              <a:rPr sz="2600" dirty="0">
                <a:latin typeface="Georgia"/>
                <a:cs typeface="Georgia"/>
              </a:rPr>
              <a:t>over </a:t>
            </a:r>
            <a:r>
              <a:rPr sz="2600" spc="-5" dirty="0">
                <a:latin typeface="Georgia"/>
                <a:cs typeface="Georgia"/>
              </a:rPr>
              <a:t>4" </a:t>
            </a:r>
            <a:r>
              <a:rPr sz="2600" dirty="0">
                <a:latin typeface="Georgia"/>
                <a:cs typeface="Georgia"/>
              </a:rPr>
              <a:t>or  </a:t>
            </a:r>
            <a:r>
              <a:rPr sz="2600" spc="-5" dirty="0">
                <a:latin typeface="Georgia"/>
                <a:cs typeface="Georgia"/>
              </a:rPr>
              <a:t>"focal-length divided </a:t>
            </a:r>
            <a:r>
              <a:rPr sz="2600" dirty="0">
                <a:latin typeface="Georgia"/>
                <a:cs typeface="Georgia"/>
              </a:rPr>
              <a:t>by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spc="70" dirty="0">
                <a:latin typeface="Georgia"/>
                <a:cs typeface="Georgia"/>
              </a:rPr>
              <a:t>four</a:t>
            </a:r>
            <a:r>
              <a:rPr sz="2600" spc="70" dirty="0">
                <a:latin typeface="Arial"/>
                <a:cs typeface="Arial"/>
              </a:rPr>
              <a:t>”</a:t>
            </a:r>
            <a:r>
              <a:rPr sz="2600" spc="70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12700" marR="193675">
              <a:lnSpc>
                <a:spcPts val="3100"/>
              </a:lnSpc>
              <a:spcBef>
                <a:spcPts val="1400"/>
              </a:spcBef>
            </a:pPr>
            <a:r>
              <a:rPr sz="2600" spc="-5" dirty="0">
                <a:latin typeface="Georgia"/>
                <a:cs typeface="Georgia"/>
              </a:rPr>
              <a:t>Lenses </a:t>
            </a:r>
            <a:r>
              <a:rPr sz="260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marked </a:t>
            </a:r>
            <a:r>
              <a:rPr sz="2600" dirty="0">
                <a:latin typeface="Georgia"/>
                <a:cs typeface="Georgia"/>
              </a:rPr>
              <a:t>with a </a:t>
            </a:r>
            <a:r>
              <a:rPr sz="2600" spc="-5" dirty="0">
                <a:latin typeface="Georgia"/>
                <a:cs typeface="Georgia"/>
              </a:rPr>
              <a:t>series </a:t>
            </a:r>
            <a:r>
              <a:rPr sz="260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f-stops, </a:t>
            </a:r>
            <a:r>
              <a:rPr sz="2600" dirty="0">
                <a:latin typeface="Georgia"/>
                <a:cs typeface="Georgia"/>
              </a:rPr>
              <a:t>each </a:t>
            </a:r>
            <a:r>
              <a:rPr sz="2600" spc="-5" dirty="0">
                <a:latin typeface="Georgia"/>
                <a:cs typeface="Georgia"/>
              </a:rPr>
              <a:t>one lets </a:t>
            </a:r>
            <a:r>
              <a:rPr sz="2600" dirty="0">
                <a:latin typeface="Georgia"/>
                <a:cs typeface="Georgia"/>
              </a:rPr>
              <a:t>in </a:t>
            </a:r>
            <a:r>
              <a:rPr sz="2600" spc="-5" dirty="0">
                <a:latin typeface="Georgia"/>
                <a:cs typeface="Georgia"/>
              </a:rPr>
              <a:t>half </a:t>
            </a:r>
            <a:r>
              <a:rPr sz="2600" dirty="0">
                <a:latin typeface="Georgia"/>
                <a:cs typeface="Georgia"/>
              </a:rPr>
              <a:t>as much </a:t>
            </a:r>
            <a:r>
              <a:rPr sz="2600" spc="-5" dirty="0">
                <a:latin typeface="Georgia"/>
                <a:cs typeface="Georgia"/>
              </a:rPr>
              <a:t>light  </a:t>
            </a:r>
            <a:r>
              <a:rPr sz="2600" dirty="0">
                <a:latin typeface="Georgia"/>
                <a:cs typeface="Georgia"/>
              </a:rPr>
              <a:t>as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dirty="0">
                <a:latin typeface="Georgia"/>
                <a:cs typeface="Georgia"/>
              </a:rPr>
              <a:t>previous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one.</a:t>
            </a:r>
            <a:endParaRPr sz="2600">
              <a:latin typeface="Georgia"/>
              <a:cs typeface="Georgia"/>
            </a:endParaRPr>
          </a:p>
          <a:p>
            <a:pPr marL="12700" marR="35560">
              <a:lnSpc>
                <a:spcPct val="100400"/>
              </a:lnSpc>
              <a:spcBef>
                <a:spcPts val="1165"/>
              </a:spcBef>
            </a:pPr>
            <a:r>
              <a:rPr sz="2600" spc="-5" dirty="0">
                <a:latin typeface="Georgia"/>
                <a:cs typeface="Georgia"/>
              </a:rPr>
              <a:t>The light-gathering </a:t>
            </a:r>
            <a:r>
              <a:rPr sz="2600" dirty="0">
                <a:latin typeface="Georgia"/>
                <a:cs typeface="Georgia"/>
              </a:rPr>
              <a:t>ability of a </a:t>
            </a:r>
            <a:r>
              <a:rPr sz="2600" spc="-5" dirty="0">
                <a:latin typeface="Georgia"/>
                <a:cs typeface="Georgia"/>
              </a:rPr>
              <a:t>lens </a:t>
            </a:r>
            <a:r>
              <a:rPr sz="2600" dirty="0">
                <a:latin typeface="Georgia"/>
                <a:cs typeface="Georgia"/>
              </a:rPr>
              <a:t>is </a:t>
            </a:r>
            <a:r>
              <a:rPr sz="2600" spc="-5" dirty="0">
                <a:latin typeface="Georgia"/>
                <a:cs typeface="Georgia"/>
              </a:rPr>
              <a:t>determined </a:t>
            </a:r>
            <a:r>
              <a:rPr sz="2600" dirty="0">
                <a:latin typeface="Georgia"/>
                <a:cs typeface="Georgia"/>
              </a:rPr>
              <a:t>by its area, </a:t>
            </a:r>
            <a:r>
              <a:rPr sz="2600" spc="-5" dirty="0">
                <a:latin typeface="Georgia"/>
                <a:cs typeface="Georgia"/>
              </a:rPr>
              <a:t>and f-stops </a:t>
            </a:r>
            <a:r>
              <a:rPr sz="2600" dirty="0">
                <a:latin typeface="Georgia"/>
                <a:cs typeface="Georgia"/>
              </a:rPr>
              <a:t>are  </a:t>
            </a:r>
            <a:r>
              <a:rPr sz="2600" spc="-5" dirty="0">
                <a:latin typeface="Georgia"/>
                <a:cs typeface="Georgia"/>
              </a:rPr>
              <a:t>determined </a:t>
            </a:r>
            <a:r>
              <a:rPr sz="2600" dirty="0">
                <a:latin typeface="Georgia"/>
                <a:cs typeface="Georgia"/>
              </a:rPr>
              <a:t>by </a:t>
            </a:r>
            <a:r>
              <a:rPr sz="2600" spc="-5" dirty="0">
                <a:latin typeface="Georgia"/>
                <a:cs typeface="Georgia"/>
              </a:rPr>
              <a:t>diameter. </a:t>
            </a:r>
            <a:r>
              <a:rPr sz="2600" dirty="0">
                <a:latin typeface="Georgia"/>
                <a:cs typeface="Georgia"/>
              </a:rPr>
              <a:t>Area is </a:t>
            </a:r>
            <a:r>
              <a:rPr sz="2600" spc="-5" dirty="0">
                <a:latin typeface="Georgia"/>
                <a:cs typeface="Georgia"/>
              </a:rPr>
              <a:t>related </a:t>
            </a:r>
            <a:r>
              <a:rPr sz="2600" dirty="0">
                <a:latin typeface="Georgia"/>
                <a:cs typeface="Georgia"/>
              </a:rPr>
              <a:t>to </a:t>
            </a:r>
            <a:r>
              <a:rPr sz="2600" spc="-5" dirty="0">
                <a:latin typeface="Georgia"/>
                <a:cs typeface="Georgia"/>
              </a:rPr>
              <a:t>diameter squared. The progression  </a:t>
            </a:r>
            <a:r>
              <a:rPr sz="260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f-stops, </a:t>
            </a:r>
            <a:r>
              <a:rPr sz="2600" dirty="0">
                <a:latin typeface="Georgia"/>
                <a:cs typeface="Georgia"/>
              </a:rPr>
              <a:t>1 - </a:t>
            </a:r>
            <a:r>
              <a:rPr sz="2600" spc="-5" dirty="0">
                <a:latin typeface="Georgia"/>
                <a:cs typeface="Georgia"/>
              </a:rPr>
              <a:t>1.4 </a:t>
            </a:r>
            <a:r>
              <a:rPr sz="2600" dirty="0">
                <a:latin typeface="Georgia"/>
                <a:cs typeface="Georgia"/>
              </a:rPr>
              <a:t>- 2 - </a:t>
            </a:r>
            <a:r>
              <a:rPr sz="2600" spc="-5" dirty="0">
                <a:latin typeface="Georgia"/>
                <a:cs typeface="Georgia"/>
              </a:rPr>
              <a:t>2.8 </a:t>
            </a:r>
            <a:r>
              <a:rPr sz="2600" dirty="0">
                <a:latin typeface="Georgia"/>
                <a:cs typeface="Georgia"/>
              </a:rPr>
              <a:t>- 4 - </a:t>
            </a:r>
            <a:r>
              <a:rPr sz="2600" spc="-5" dirty="0">
                <a:latin typeface="Georgia"/>
                <a:cs typeface="Georgia"/>
              </a:rPr>
              <a:t>5.6 </a:t>
            </a:r>
            <a:r>
              <a:rPr sz="2600" dirty="0">
                <a:latin typeface="Georgia"/>
                <a:cs typeface="Georgia"/>
              </a:rPr>
              <a:t>- 8 - 11 - 16 - 22 - 32, are powers of </a:t>
            </a:r>
            <a:r>
              <a:rPr sz="2600" spc="-5" dirty="0">
                <a:latin typeface="Georgia"/>
                <a:cs typeface="Georgia"/>
              </a:rPr>
              <a:t>the  square </a:t>
            </a:r>
            <a:r>
              <a:rPr sz="2600" dirty="0">
                <a:latin typeface="Georgia"/>
                <a:cs typeface="Georgia"/>
              </a:rPr>
              <a:t>root </a:t>
            </a:r>
            <a:r>
              <a:rPr sz="2600" spc="-5" dirty="0">
                <a:latin typeface="Georgia"/>
                <a:cs typeface="Georgia"/>
              </a:rPr>
              <a:t>of</a:t>
            </a:r>
            <a:r>
              <a:rPr sz="2600" spc="-1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2.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13004800" cy="9753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97012" y="2736851"/>
            <a:ext cx="10229848" cy="5065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71800" y="1571105"/>
            <a:ext cx="7302729" cy="897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09704" y="1706563"/>
            <a:ext cx="720979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46245" algn="l"/>
              </a:tabLst>
            </a:pPr>
            <a:r>
              <a:rPr sz="4300" dirty="0">
                <a:solidFill>
                  <a:srgbClr val="4F5C3F"/>
                </a:solidFill>
              </a:rPr>
              <a:t>Bac</a:t>
            </a:r>
            <a:r>
              <a:rPr sz="4300" spc="-5" dirty="0">
                <a:solidFill>
                  <a:srgbClr val="4F5C3F"/>
                </a:solidFill>
              </a:rPr>
              <a:t>k</a:t>
            </a:r>
            <a:r>
              <a:rPr sz="4300" dirty="0">
                <a:solidFill>
                  <a:srgbClr val="4F5C3F"/>
                </a:solidFill>
              </a:rPr>
              <a:t>grou</a:t>
            </a:r>
            <a:r>
              <a:rPr sz="4300" spc="-5" dirty="0">
                <a:solidFill>
                  <a:srgbClr val="4F5C3F"/>
                </a:solidFill>
              </a:rPr>
              <a:t>n</a:t>
            </a:r>
            <a:r>
              <a:rPr sz="4300" dirty="0">
                <a:solidFill>
                  <a:srgbClr val="4F5C3F"/>
                </a:solidFill>
              </a:rPr>
              <a:t>d</a:t>
            </a:r>
            <a:r>
              <a:rPr sz="4300" spc="-5" dirty="0">
                <a:solidFill>
                  <a:srgbClr val="4F5C3F"/>
                </a:solidFill>
              </a:rPr>
              <a:t> </a:t>
            </a:r>
            <a:r>
              <a:rPr sz="4300" dirty="0">
                <a:solidFill>
                  <a:srgbClr val="4F5C3F"/>
                </a:solidFill>
              </a:rPr>
              <a:t>B</a:t>
            </a:r>
            <a:r>
              <a:rPr sz="4300" spc="-5" dirty="0">
                <a:solidFill>
                  <a:srgbClr val="4F5C3F"/>
                </a:solidFill>
              </a:rPr>
              <a:t>l</a:t>
            </a:r>
            <a:r>
              <a:rPr sz="4300" dirty="0">
                <a:solidFill>
                  <a:srgbClr val="4F5C3F"/>
                </a:solidFill>
              </a:rPr>
              <a:t>ur	Comparison</a:t>
            </a:r>
            <a:endParaRPr sz="4300"/>
          </a:p>
        </p:txBody>
      </p:sp>
      <p:sp>
        <p:nvSpPr>
          <p:cNvPr id="6" name="object 6"/>
          <p:cNvSpPr/>
          <p:nvPr/>
        </p:nvSpPr>
        <p:spPr>
          <a:xfrm>
            <a:off x="1558636" y="7892933"/>
            <a:ext cx="9875520" cy="594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58636" y="8379228"/>
            <a:ext cx="1608512" cy="5902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82737" y="7917147"/>
            <a:ext cx="9781540" cy="990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300"/>
              </a:lnSpc>
              <a:spcBef>
                <a:spcPts val="100"/>
              </a:spcBef>
            </a:pPr>
            <a:r>
              <a:rPr sz="2700" spc="-5" dirty="0">
                <a:solidFill>
                  <a:srgbClr val="4F5C3F"/>
                </a:solidFill>
                <a:latin typeface="Georgia"/>
                <a:cs typeface="Georgia"/>
              </a:rPr>
              <a:t>Same </a:t>
            </a:r>
            <a:r>
              <a:rPr sz="2700" dirty="0">
                <a:solidFill>
                  <a:srgbClr val="4F5C3F"/>
                </a:solidFill>
                <a:latin typeface="Georgia"/>
                <a:cs typeface="Georgia"/>
              </a:rPr>
              <a:t>aperture </a:t>
            </a:r>
            <a:r>
              <a:rPr sz="2700" spc="-5" dirty="0">
                <a:solidFill>
                  <a:srgbClr val="4F5C3F"/>
                </a:solidFill>
                <a:latin typeface="Georgia"/>
                <a:cs typeface="Georgia"/>
              </a:rPr>
              <a:t>setting (f/16) and identical subject </a:t>
            </a:r>
            <a:r>
              <a:rPr sz="2700" dirty="0">
                <a:solidFill>
                  <a:srgbClr val="4F5C3F"/>
                </a:solidFill>
                <a:latin typeface="Georgia"/>
                <a:cs typeface="Georgia"/>
              </a:rPr>
              <a:t>to </a:t>
            </a:r>
            <a:r>
              <a:rPr sz="2700" spc="-5" dirty="0">
                <a:solidFill>
                  <a:srgbClr val="4F5C3F"/>
                </a:solidFill>
                <a:latin typeface="Georgia"/>
                <a:cs typeface="Georgia"/>
              </a:rPr>
              <a:t>background  distances.</a:t>
            </a:r>
            <a:endParaRPr sz="27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33403" y="565265"/>
            <a:ext cx="6355079" cy="1055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70262" y="525779"/>
            <a:ext cx="626872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FOCAL</a:t>
            </a:r>
            <a:r>
              <a:rPr spc="-100" dirty="0"/>
              <a:t> </a:t>
            </a:r>
            <a:r>
              <a:rPr spc="-5" dirty="0"/>
              <a:t>LENGTH</a:t>
            </a:r>
          </a:p>
        </p:txBody>
      </p:sp>
      <p:sp>
        <p:nvSpPr>
          <p:cNvPr id="4" name="object 4"/>
          <p:cNvSpPr/>
          <p:nvPr/>
        </p:nvSpPr>
        <p:spPr>
          <a:xfrm>
            <a:off x="785552" y="2664229"/>
            <a:ext cx="11267901" cy="6774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552" y="3225337"/>
            <a:ext cx="11392592" cy="12469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10490" y="4202083"/>
            <a:ext cx="157941" cy="1579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5552" y="3225337"/>
            <a:ext cx="11392592" cy="12469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469" y="4368338"/>
            <a:ext cx="10174777" cy="6733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12774" y="4916977"/>
            <a:ext cx="3902825" cy="91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55469" y="4368338"/>
            <a:ext cx="10174777" cy="6733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5469" y="4925290"/>
            <a:ext cx="10365969" cy="677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84021" y="5473930"/>
            <a:ext cx="3038302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55469" y="4925290"/>
            <a:ext cx="10365969" cy="6774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55469" y="5498869"/>
            <a:ext cx="3416531" cy="6733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5552" y="6068290"/>
            <a:ext cx="11126585" cy="12469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0490" y="7045035"/>
            <a:ext cx="157941" cy="15794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5552" y="6068290"/>
            <a:ext cx="11126585" cy="124690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55469" y="7198821"/>
            <a:ext cx="10781606" cy="6774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5469" y="7768243"/>
            <a:ext cx="8724206" cy="6774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5499" y="3085676"/>
            <a:ext cx="91863" cy="91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499" y="4215976"/>
            <a:ext cx="91863" cy="91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25499" y="7060776"/>
            <a:ext cx="91863" cy="918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5200" y="1016001"/>
            <a:ext cx="5803898" cy="7886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4998" y="977901"/>
            <a:ext cx="5054598" cy="3886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84998" y="5041900"/>
            <a:ext cx="5054598" cy="3886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335</Words>
  <Application>Microsoft Macintosh PowerPoint</Application>
  <PresentationFormat>Custom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Office Theme</vt:lpstr>
      <vt:lpstr>MACRO PHOTOGRAPHY</vt:lpstr>
      <vt:lpstr>MACRO LENSES</vt:lpstr>
      <vt:lpstr>FOCAL LENGTH</vt:lpstr>
      <vt:lpstr>FOCAL LENGTH</vt:lpstr>
      <vt:lpstr>TELEPHOTO</vt:lpstr>
      <vt:lpstr>F/STOPS</vt:lpstr>
      <vt:lpstr>Background Blur Comparison</vt:lpstr>
      <vt:lpstr>FOCAL LENGTH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 PHOTOGRAPHY</dc:title>
  <cp:lastModifiedBy>John Satterthwaite</cp:lastModifiedBy>
  <cp:revision>1</cp:revision>
  <dcterms:created xsi:type="dcterms:W3CDTF">2021-04-23T16:02:55Z</dcterms:created>
  <dcterms:modified xsi:type="dcterms:W3CDTF">2021-04-23T16:08:10Z</dcterms:modified>
</cp:coreProperties>
</file>